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9" r:id="rId3"/>
    <p:sldId id="270" r:id="rId4"/>
    <p:sldId id="268" r:id="rId5"/>
    <p:sldId id="263" r:id="rId6"/>
    <p:sldId id="267" r:id="rId7"/>
    <p:sldId id="266" r:id="rId8"/>
    <p:sldId id="262" r:id="rId9"/>
    <p:sldId id="264" r:id="rId10"/>
  </p:sldIdLst>
  <p:sldSz cx="9144000" cy="6858000" type="screen4x3"/>
  <p:notesSz cx="7104063" cy="10234613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76" autoAdjust="0"/>
  </p:normalViewPr>
  <p:slideViewPr>
    <p:cSldViewPr snapToGrid="0" snapToObjects="1"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576" y="-108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D563BE-175F-42AB-A515-36F69635F0DA}" type="datetimeFigureOut">
              <a:rPr lang="it-IT" smtClean="0"/>
              <a:pPr/>
              <a:t>19/05/2015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CC51D97-BAB0-438E-A8D5-A9175D20F483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4C77C2F-7C59-4EB0-B6E9-1A7DD90AD00E}" type="datetimeFigureOut">
              <a:rPr lang="it-IT" smtClean="0"/>
              <a:pPr/>
              <a:t>19/05/2015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084555B-13E6-4553-9505-9A4BA70CBDE9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555B-13E6-4553-9505-9A4BA70CBDE9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50B2-4FCB-6945-B5A1-87D44676317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50B2-4FCB-6945-B5A1-87D44676317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50B2-4FCB-6945-B5A1-87D44676317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0451" y="83202"/>
            <a:ext cx="897662" cy="6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0" y="82551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202"/>
          </a:xfrm>
        </p:spPr>
        <p:txBody>
          <a:bodyPr>
            <a:noAutofit/>
          </a:bodyPr>
          <a:lstStyle>
            <a:lvl1pPr>
              <a:defRPr sz="4800" b="1" i="0" strike="noStrike" normalizeH="0" baseline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783420" y="6356350"/>
            <a:ext cx="1360580" cy="365760"/>
          </a:xfrm>
        </p:spPr>
        <p:txBody>
          <a:bodyPr/>
          <a:lstStyle/>
          <a:p>
            <a:r>
              <a:rPr lang="it-IT" smtClean="0"/>
              <a:t>21/05/2015</a:t>
            </a:r>
            <a:endParaRPr lang="it-IT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0" y="6356350"/>
            <a:ext cx="2060917" cy="365760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 dirty="0" smtClean="0"/>
              <a:t>Frascati Scienza WIRE15</a:t>
            </a:r>
            <a:endParaRPr lang="it-IT" dirty="0"/>
          </a:p>
        </p:txBody>
      </p:sp>
      <p:pic>
        <p:nvPicPr>
          <p:cNvPr id="20482" name="Picture 2" descr="Wire15 - Workshop Impresa, Ricerca ed Economia 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31588" y="38278"/>
            <a:ext cx="1070754" cy="709108"/>
          </a:xfrm>
          <a:prstGeom prst="rect">
            <a:avLst/>
          </a:prstGeom>
          <a:noFill/>
        </p:spPr>
      </p:pic>
      <p:sp>
        <p:nvSpPr>
          <p:cNvPr id="14" name="Footer Placeholder 12"/>
          <p:cNvSpPr txBox="1">
            <a:spLocks/>
          </p:cNvSpPr>
          <p:nvPr userDrawn="1"/>
        </p:nvSpPr>
        <p:spPr>
          <a:xfrm>
            <a:off x="3404387" y="6356350"/>
            <a:ext cx="2335226" cy="365760"/>
          </a:xfrm>
          <a:prstGeom prst="rect">
            <a:avLst/>
          </a:prstGeom>
        </p:spPr>
        <p:txBody>
          <a:bodyPr vert="horz" anchor="b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Giovanni Delle Monache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82551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202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pic>
        <p:nvPicPr>
          <p:cNvPr id="15" name="Picture 2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0193" y="83202"/>
            <a:ext cx="897662" cy="6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" name="Picture 2" descr="Wire15 - Workshop Impresa, Ricerca ed Economia 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71330" y="38278"/>
            <a:ext cx="1070754" cy="7091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50B2-4FCB-6945-B5A1-87D44676317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50B2-4FCB-6945-B5A1-87D44676317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50B2-4FCB-6945-B5A1-87D44676317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50B2-4FCB-6945-B5A1-87D44676317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50B2-4FCB-6945-B5A1-87D44676317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50B2-4FCB-6945-B5A1-87D44676317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50B2-4FCB-6945-B5A1-87D44676317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B50B2-4FCB-6945-B5A1-87D44676317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DB50B2-4FCB-6945-B5A1-87D446763172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it-IT" smtClean="0"/>
              <a:t>21/05/2015</a:t>
            </a:r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it-IT" smtClean="0"/>
              <a:t>Frascati Scienza WIRE15</a:t>
            </a:r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DB50B2-4FCB-6945-B5A1-87D446763172}" type="slidenum">
              <a:rPr lang="it-IT" smtClean="0"/>
              <a:pPr/>
              <a:t>‹#›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32" r:id="rId13"/>
    <p:sldLayoutId id="2147483734" r:id="rId14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Criogenia &amp; Enologia	</a:t>
            </a:r>
            <a:endParaRPr lang="it-I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914400" y="1447800"/>
            <a:ext cx="7315200" cy="17526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it-IT" dirty="0" smtClean="0"/>
              <a:t>Impianti Criogenici dei LNF e Frascati DOC:</a:t>
            </a:r>
          </a:p>
          <a:p>
            <a:pPr algn="ctr">
              <a:buNone/>
            </a:pPr>
            <a:r>
              <a:rPr lang="it-IT" b="1" u="sng" dirty="0" smtClean="0"/>
              <a:t>Tecnologia &amp; Territorio</a:t>
            </a:r>
            <a:endParaRPr lang="it-IT" b="1" u="sng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972" y="2938720"/>
            <a:ext cx="2158110" cy="307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b="34163"/>
          <a:stretch>
            <a:fillRect/>
          </a:stretch>
        </p:blipFill>
        <p:spPr bwMode="auto">
          <a:xfrm>
            <a:off x="6329770" y="3529925"/>
            <a:ext cx="2427614" cy="282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 descr="item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8221" y="2615780"/>
            <a:ext cx="3705225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Criogenia &amp; Vino</a:t>
            </a:r>
            <a:endParaRPr lang="it-IT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57200" y="1236691"/>
            <a:ext cx="8232648" cy="37252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defRPr/>
            </a:pPr>
            <a:r>
              <a:rPr lang="it-IT" sz="2400" b="1" dirty="0" smtClean="0"/>
              <a:t>Uno pò di Bibliografia (*):</a:t>
            </a:r>
          </a:p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defRPr/>
            </a:pPr>
            <a:r>
              <a:rPr lang="it-IT" sz="2000" i="1" dirty="0" smtClean="0"/>
              <a:t>“Trattamenti criogenici con azoto liquido delle uve per la produzione di vini bianchi di qualità”. </a:t>
            </a:r>
            <a:r>
              <a:rPr lang="it-IT" sz="2000" dirty="0" smtClean="0"/>
              <a:t>Ferrarini; Simonato; Cisamolo; Bocca</a:t>
            </a:r>
            <a:endParaRPr lang="it-IT" sz="3600" dirty="0" smtClean="0"/>
          </a:p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defRPr/>
            </a:pPr>
            <a:endParaRPr lang="it-IT" sz="2200" i="1" dirty="0" smtClean="0"/>
          </a:p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defRPr/>
            </a:pPr>
            <a:r>
              <a:rPr lang="it-IT" sz="2400" b="1" dirty="0" smtClean="0"/>
              <a:t>Alcune tecniche:</a:t>
            </a:r>
            <a:endParaRPr lang="it-IT" sz="2400" b="1" i="1" dirty="0" smtClean="0"/>
          </a:p>
          <a:p>
            <a:pPr marL="457200" lvl="0" indent="-45720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it-IT" sz="2200" b="1" i="1" dirty="0" smtClean="0"/>
              <a:t>Criomacerazione</a:t>
            </a:r>
            <a:r>
              <a:rPr lang="it-IT" sz="2200" i="1" dirty="0" smtClean="0"/>
              <a:t>  prima della fermentazione si lascia, per circa 12 ore, il pigiato a una temperatura di 5 °C in modo che le bucce rimangano a contatto con il mosto (succo).</a:t>
            </a:r>
          </a:p>
          <a:p>
            <a:pPr marL="457200" lvl="0" indent="-457200" algn="just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2200" b="1" i="1" dirty="0" smtClean="0"/>
              <a:t>Crioestrazione selettiva </a:t>
            </a:r>
            <a:r>
              <a:rPr lang="it-IT" sz="2200" i="1" dirty="0" smtClean="0"/>
              <a:t>si esegue congelando a circa -5 °C le uve intere, per poi pressarle; questo consente l'estrazione di un mosto maggiormente ricco di zucchero.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6898" y="5710245"/>
            <a:ext cx="87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/>
                </a:solidFill>
              </a:rPr>
              <a:t>Fonte: </a:t>
            </a:r>
            <a:endParaRPr lang="it-IT" dirty="0">
              <a:solidFill>
                <a:schemeClr val="accent4"/>
              </a:solidFill>
            </a:endParaRPr>
          </a:p>
        </p:txBody>
      </p:sp>
      <p:sp>
        <p:nvSpPr>
          <p:cNvPr id="8194" name="AutoShape 2" descr="Risultati immagini per wikiped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196" name="AutoShape 4" descr="Risultati immagini per wikiped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8" name="Picture 6" descr="http://famouslogos.net/images/wikipedia-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0414" y="5592194"/>
            <a:ext cx="929297" cy="741579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6528214" y="5434161"/>
            <a:ext cx="1872848" cy="8996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Criogenia &amp; Vino</a:t>
            </a:r>
            <a:endParaRPr lang="it-IT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57200" y="1236691"/>
            <a:ext cx="8232648" cy="3725285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defRPr/>
            </a:pPr>
            <a:r>
              <a:rPr lang="it-IT" sz="2000" i="1" dirty="0" smtClean="0"/>
              <a:t>Bibliografia (*)</a:t>
            </a:r>
            <a:endParaRPr lang="it-IT" sz="800" i="1" dirty="0" smtClean="0"/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100" i="1" dirty="0" smtClean="0"/>
              <a:t>Chauvet S., Sudraud P., Jouan T., 1986a. La cryoextraction sélective des moûts. Premières observations. Perspectives, Bull. OIV, 667-668, 1022-1043</a:t>
            </a:r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100" i="1" dirty="0" smtClean="0"/>
              <a:t>Chauvet S., Sudraud P., Jouan T., 1986b. Nouveau procédé d’extraction des moûts, Rev. Œnologues, 40, 7-11.</a:t>
            </a:r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100" i="1" dirty="0" smtClean="0"/>
              <a:t>Chauvet S., Sudraud P., 1987, La cryoextraction sélective. Essais de 1986: premières observations, Rev. Œnologues, 43, 7-10.</a:t>
            </a:r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100" i="1" dirty="0" smtClean="0"/>
              <a:t>Chauvet S., 1988. La cryoextraction sélective, Rev. Œnologues, 46, 21-23.</a:t>
            </a:r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100" i="1" dirty="0" smtClean="0"/>
              <a:t>Chauvet S., Sudraud P., 1992. Cryoextraction sélective (Pressurage à froid), Rev. Œnologues, 65 S, 31-33.</a:t>
            </a:r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100" i="1" dirty="0" smtClean="0"/>
              <a:t>Cutolo A., 2005. Applicazione della crioestrazione selettiva nell’elaborazione di vini da uve Garganega con stato sanitario compromesso. Tesi di Laurea, Università degli Studi di Verona.</a:t>
            </a:r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100" i="1" dirty="0" smtClean="0"/>
              <a:t>Dal Forno L., 2004. Prime esperienze di applicazione della crioestrazione con l’utilizzo di azoto liquido. Tesi di Laurea, Università degli Studi di Verona.</a:t>
            </a:r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100" i="1" dirty="0" smtClean="0"/>
              <a:t>Defranoux C., Gineys D., Joseph P., Sauvage D., 1990. Le potentiel aromatique du chardonnay: essai d'utilisation des techniques de cryoextraction et de supraextraction (procédé Kreyer) - Bilan de 3 années d'experimentation en mâconnais, Rev. Œnologues, 57, 27-29.</a:t>
            </a:r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100" i="1" dirty="0" smtClean="0"/>
              <a:t>Dubernet M., Ribereau-Gayon P., Kerner H.R., Harel E., Mayer A.M., 1977. Purification and properties of laccase from Botrytis cinerea. Phytochemistry, 16, 191-193 </a:t>
            </a:r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100" i="1" dirty="0" smtClean="0"/>
              <a:t>Ferrarini R., Bocca E., Tornielli G.B., Simonato B., 2005. Criogene Extraktionsverfahren bei der Weissweinherstellung, Intervitis-Interfructa. Vienna, 5 maggio 2005.</a:t>
            </a:r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100" i="1" dirty="0" smtClean="0"/>
              <a:t>Spayd S.E., Nagel C.W., Hayrynen L.D., Ahmedullah M., 1987. Effect of Freezing Fruit on the Composition of Musts and Wines, Am. J. Enol. Vitic., 3, 243-245.</a:t>
            </a:r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100" i="1" dirty="0" smtClean="0"/>
              <a:t>Suresh E.R., Ethiraj S., Onkarayjz H.., 1981. A note on the effect of freezing grape bunches on the composition of musts and wines. J. Food Sci. Technol. India, 3, 119-20.</a:t>
            </a:r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100" i="1" dirty="0" smtClean="0"/>
              <a:t>Vason A., 2005 Prime Applicazioni industriali di tecniche di crioestrazione selettiva mediante trattamento dell’uva con azoto liquido. Tesi di laurea, Università degli Studi di Bologna Sede di Cesena.</a:t>
            </a:r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defRPr/>
            </a:pPr>
            <a:endParaRPr lang="it-IT" sz="800" i="1" dirty="0" smtClean="0"/>
          </a:p>
          <a:p>
            <a:pPr marL="396000" lvl="0" indent="-342900" algn="just">
              <a:lnSpc>
                <a:spcPct val="110000"/>
              </a:lnSpc>
              <a:spcBef>
                <a:spcPct val="20000"/>
              </a:spcBef>
              <a:defRPr/>
            </a:pPr>
            <a:endParaRPr lang="it-IT" sz="800" i="1" dirty="0" smtClean="0"/>
          </a:p>
        </p:txBody>
      </p:sp>
      <p:sp>
        <p:nvSpPr>
          <p:cNvPr id="8194" name="AutoShape 2" descr="Risultati immagini per wikiped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196" name="AutoShape 4" descr="Risultati immagini per wikiped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Criogenia &amp; Vino</a:t>
            </a:r>
            <a:endParaRPr lang="it-IT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51785" y="1393246"/>
            <a:ext cx="8232648" cy="3982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lnSpc>
                <a:spcPct val="130000"/>
              </a:lnSpc>
              <a:spcBef>
                <a:spcPts val="600"/>
              </a:spcBef>
              <a:defRPr/>
            </a:pPr>
            <a:r>
              <a:rPr lang="it-IT" sz="2400" b="1" dirty="0" smtClean="0"/>
              <a:t>Cosa si ottiene:</a:t>
            </a:r>
          </a:p>
          <a:p>
            <a:pPr marL="342900" lvl="0" indent="-342900" algn="just">
              <a:lnSpc>
                <a:spcPct val="130000"/>
              </a:lnSpc>
              <a:spcBef>
                <a:spcPts val="600"/>
              </a:spcBef>
              <a:defRPr/>
            </a:pPr>
            <a:r>
              <a:rPr lang="it-IT" sz="2200" i="1" dirty="0" smtClean="0"/>
              <a:t>“Nella produzione di vini bianchi "a tiratura limitata" si trovano ormai vini ottenuti al termine di criomacerazioni a temperature prossime agli 0° C, che consentono di prolungare la macerazione sino a 8-10 giorni. I risultati sono eccellenti e consentono la realizzazione di vini bianchi con una ampiezza olfattiva e una struttura che con le tecniche tradizionali sono di fatto irraggiungibili.”</a:t>
            </a:r>
            <a:endParaRPr kumimoji="0" lang="it-IT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5164" y="5889060"/>
            <a:ext cx="187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/>
                </a:solidFill>
              </a:rPr>
              <a:t>Fonte: Italyeno </a:t>
            </a:r>
            <a:endParaRPr lang="it-IT" dirty="0">
              <a:solidFill>
                <a:schemeClr val="accent4"/>
              </a:solidFill>
            </a:endParaRPr>
          </a:p>
        </p:txBody>
      </p:sp>
      <p:sp>
        <p:nvSpPr>
          <p:cNvPr id="8194" name="AutoShape 2" descr="Risultati immagini per wikiped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196" name="AutoShape 4" descr="Risultati immagini per wikipedi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7035164" y="5763717"/>
            <a:ext cx="1654684" cy="622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Status</a:t>
            </a:r>
            <a:endParaRPr lang="it-IT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 dirty="0"/>
          </a:p>
        </p:txBody>
      </p:sp>
      <p:pic>
        <p:nvPicPr>
          <p:cNvPr id="25602" name="Picture 2" descr="L'uva in uscita dal tunn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1681" y="4044770"/>
            <a:ext cx="2761547" cy="1844713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14" y="2686208"/>
            <a:ext cx="2841630" cy="283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5206" y="5658650"/>
            <a:ext cx="3612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Crioestrattore sperimentale a LN2 (Cons. Tuscania)</a:t>
            </a:r>
            <a:endParaRPr lang="it-IT" sz="1200" dirty="0"/>
          </a:p>
        </p:txBody>
      </p:sp>
      <p:pic>
        <p:nvPicPr>
          <p:cNvPr id="25605" name="Picture 5" descr="Crioestrazione"/>
          <p:cNvPicPr>
            <a:picLocks noChangeAspect="1" noChangeArrowheads="1"/>
          </p:cNvPicPr>
          <p:nvPr/>
        </p:nvPicPr>
        <p:blipFill>
          <a:blip r:embed="rId4"/>
          <a:srcRect r="3803" b="22819"/>
          <a:stretch>
            <a:fillRect/>
          </a:stretch>
        </p:blipFill>
        <p:spPr bwMode="auto">
          <a:xfrm>
            <a:off x="2805380" y="1172754"/>
            <a:ext cx="5116724" cy="204787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18899" y="3373031"/>
            <a:ext cx="5080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Sistema Lin WIN (Linde gas Italia)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Criogenia &amp; Vino</a:t>
            </a:r>
            <a:endParaRPr lang="it-IT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57200" y="1600200"/>
            <a:ext cx="778049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2400" b="1" dirty="0" smtClean="0"/>
              <a:t>Situazione nel territorio: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oggi nel web si trovano info relative ad un solo (?) produttore DOC e DOCG che “adotta queste tecniche” nel comprensorio vinicolo di Frascati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Gli studi e le installazioni sono principalmente in Friuli, Veneto, Piemonte e Toscana (Università/Industria/Regioni)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Criogenia &amp; INFN-LNF</a:t>
            </a:r>
            <a:endParaRPr lang="it-IT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it-IT" sz="2400" b="1" smtClean="0"/>
              <a:t>Cosa facciamo </a:t>
            </a:r>
            <a:r>
              <a:rPr lang="it-IT" sz="2400" b="1" dirty="0" smtClean="0"/>
              <a:t>“in zona”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Impianto criogenico DAPHNE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Liquefattore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ROG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it-IT" sz="2200" dirty="0" smtClean="0"/>
              <a:t>Utenze: SCF_Lab &amp; Fisica Sanitaria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Liquidi impiegati quotidianamente per attività di ricerca: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Elio liquido 				T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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-270 °C (anche autoprodotto da gas)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Azoto liquido			T </a:t>
            </a:r>
            <a:r>
              <a:rPr lang="it-IT" sz="2200" dirty="0" smtClean="0">
                <a:sym typeface="Symbol"/>
              </a:rPr>
              <a:t>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-200 °C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DSC006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479" y="1472750"/>
            <a:ext cx="2906409" cy="2180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INFN-LNF &amp; Vino</a:t>
            </a:r>
            <a:endParaRPr lang="it-IT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457199" y="1360360"/>
            <a:ext cx="7804769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Cosa possiamo fare come LNF:</a:t>
            </a:r>
            <a:endParaRPr lang="it-IT" sz="2200" dirty="0" smtClean="0"/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chi voglia esplorare</a:t>
            </a:r>
            <a:r>
              <a:rPr kumimoji="0" lang="it-IT" sz="2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soluzioni criogeniche in ambito enologico s</a:t>
            </a:r>
            <a:r>
              <a:rPr kumimoji="0" lang="it-IT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iamo in grado di fornire </a:t>
            </a:r>
            <a:r>
              <a:rPr kumimoji="0" lang="it-IT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(previo benestare </a:t>
            </a:r>
            <a:r>
              <a:rPr kumimoji="0" lang="it-IT" sz="2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 Direttore LNF) </a:t>
            </a:r>
            <a:r>
              <a:rPr kumimoji="0" lang="it-IT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supporto </a:t>
            </a:r>
            <a:r>
              <a:rPr kumimoji="0" lang="it-IT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Valutazione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Progettazione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Procurement &amp; Up Grade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  <a:defRPr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Operazione &amp; Commissioning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sz="2000" dirty="0" smtClean="0"/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2000" dirty="0" smtClean="0"/>
              <a:t>p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 sviluppo prototipi e sistemi criogenici anche complessi e loro integrazione in macchinari esistenti o da progettare.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Contatti</a:t>
            </a:r>
            <a:endParaRPr lang="it-IT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21/05/2015</a:t>
            </a:r>
            <a:endParaRPr lang="it-IT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Frascati Scienza WIRE15</a:t>
            </a:r>
            <a:endParaRPr lang="it-IT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457199" y="2451887"/>
            <a:ext cx="8484499" cy="36742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sz="2800" i="1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it-IT" i="1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Giovanni Delle Monache</a:t>
            </a:r>
            <a:endParaRPr lang="it-IT" i="1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INFN-LNF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Tel:			06 94032544/8062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i="1" dirty="0" smtClean="0"/>
              <a:t>E-mail: 	</a:t>
            </a:r>
            <a:r>
              <a:rPr kumimoji="0" lang="it-IT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dellemon@lnf.infn.it</a:t>
            </a:r>
            <a:endParaRPr kumimoji="0" lang="it-IT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6634" y="2758352"/>
            <a:ext cx="657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it-IT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Grazie per l’attenzione!</a:t>
            </a:r>
            <a:endParaRPr lang="it-IT" sz="3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1852</TotalTime>
  <Words>804</Words>
  <Application>Microsoft Office PowerPoint</Application>
  <PresentationFormat>On-screen Show (4:3)</PresentationFormat>
  <Paragraphs>90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Criogenia &amp; Enologia </vt:lpstr>
      <vt:lpstr>Criogenia &amp; Vino</vt:lpstr>
      <vt:lpstr>Criogenia &amp; Vino</vt:lpstr>
      <vt:lpstr>Criogenia &amp; Vino</vt:lpstr>
      <vt:lpstr>Status</vt:lpstr>
      <vt:lpstr>Criogenia &amp; Vino</vt:lpstr>
      <vt:lpstr>Criogenia &amp; INFN-LNF</vt:lpstr>
      <vt:lpstr>INFN-LNF &amp; Vino</vt:lpstr>
      <vt:lpstr>Contatti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Criogenia &amp; Vino</dc:title>
  <dc:creator>Giovanni Delle Monache</dc:creator>
  <cp:lastModifiedBy>jo</cp:lastModifiedBy>
  <cp:revision>32</cp:revision>
  <dcterms:created xsi:type="dcterms:W3CDTF">2015-05-18T21:25:38Z</dcterms:created>
  <dcterms:modified xsi:type="dcterms:W3CDTF">2015-05-19T08:33:32Z</dcterms:modified>
</cp:coreProperties>
</file>