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p4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4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D72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28" autoAdjust="0"/>
  </p:normalViewPr>
  <p:slideViewPr>
    <p:cSldViewPr snapToGrid="0" snapToObjects="1">
      <p:cViewPr>
        <p:scale>
          <a:sx n="100" d="100"/>
          <a:sy n="100" d="100"/>
        </p:scale>
        <p:origin x="-60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ttangolo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ttangolo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Connettore 1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ettangolo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e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e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Fare clic per modificare lo stile del sottotitolo dello schema</a:t>
            </a:r>
            <a:endParaRPr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Fare clic per modificare stile</a:t>
            </a:r>
            <a:endParaRPr lang="en-US"/>
          </a:p>
        </p:txBody>
      </p:sp>
      <p:sp>
        <p:nvSpPr>
          <p:cNvPr id="15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D9A2B-733A-4A04-8B00-78AEF5DF3CEC}" type="datetimeFigureOut">
              <a:rPr lang="en-US"/>
              <a:pPr>
                <a:defRPr/>
              </a:pPr>
              <a:t>21/05/15</a:t>
            </a:fld>
            <a:endParaRPr lang="en-US"/>
          </a:p>
        </p:txBody>
      </p:sp>
      <p:sp>
        <p:nvSpPr>
          <p:cNvPr id="16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0A66752-B8A1-4E27-AAEC-512AFD92355B}" type="slidenum">
              <a:rPr lang="en-US"/>
              <a:pPr>
                <a:defRPr/>
              </a:pPr>
              <a:t>‹n.›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1AF8-F49F-4714-8475-6FF8B80108D4}" type="datetimeFigureOut">
              <a:rPr lang="en-US"/>
              <a:pPr>
                <a:defRPr/>
              </a:pPr>
              <a:t>21/05/15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FDA56-0E3D-49B1-9C42-7998F422EB59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ttangolo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ttangolo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Connettore 1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ale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e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Fare clic per modificare stile</a:t>
            </a:r>
            <a:endParaRPr lang="en-US"/>
          </a:p>
        </p:txBody>
      </p:sp>
      <p:sp>
        <p:nvSpPr>
          <p:cNvPr id="13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F08CC-CEB4-497C-9DE4-BA4FCB6E4FAB}" type="slidenum">
              <a:rPr lang="en-US"/>
              <a:pPr>
                <a:defRPr/>
              </a:pPr>
              <a:t>‹n.›</a:t>
            </a:fld>
            <a:endParaRPr lang="en-US" dirty="0"/>
          </a:p>
        </p:txBody>
      </p:sp>
      <p:sp>
        <p:nvSpPr>
          <p:cNvPr id="14" name="Segnaposto data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835FB-F688-41A3-B2F0-0B808E783AC8}" type="datetimeFigureOut">
              <a:rPr lang="en-US"/>
              <a:pPr>
                <a:defRPr/>
              </a:pPr>
              <a:t>21/05/15</a:t>
            </a:fld>
            <a:endParaRPr lang="en-US"/>
          </a:p>
        </p:txBody>
      </p:sp>
      <p:sp>
        <p:nvSpPr>
          <p:cNvPr id="1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Fare clic per modificare stile</a:t>
            </a:r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507F9-47B6-46A0-BE07-367A46867144}" type="datetimeFigureOut">
              <a:rPr lang="en-US"/>
              <a:pPr>
                <a:defRPr/>
              </a:pPr>
              <a:t>21/05/15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681E0-F2B7-491D-A70A-B5948BD0DF06}" type="slidenum">
              <a:rPr lang="en-US"/>
              <a:pPr>
                <a:defRPr/>
              </a:pPr>
              <a:t>‹n.›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ttangolo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ttangolo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ttangolo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ttangolo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Connettore 1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vale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e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Fare clic per modificare stile</a:t>
            </a:r>
            <a:endParaRPr lang="en-US"/>
          </a:p>
        </p:txBody>
      </p:sp>
      <p:sp>
        <p:nvSpPr>
          <p:cNvPr id="1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egnaposto data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8C9A1-F4C2-4677-89C1-04DAE1E618E5}" type="datetimeFigureOut">
              <a:rPr lang="en-US"/>
              <a:pPr>
                <a:defRPr/>
              </a:pPr>
              <a:t>21/05/15</a:t>
            </a:fld>
            <a:endParaRPr lang="en-US"/>
          </a:p>
        </p:txBody>
      </p:sp>
      <p:sp>
        <p:nvSpPr>
          <p:cNvPr id="1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A671302-5196-42EC-9F08-A1ED72098318}" type="slidenum">
              <a:rPr lang="en-US"/>
              <a:pPr>
                <a:defRPr/>
              </a:pPr>
              <a:t>‹n.›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ttore 1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Fare clic per modificare stile</a:t>
            </a:r>
            <a:endParaRPr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/>
          </a:p>
        </p:txBody>
      </p:sp>
      <p:sp>
        <p:nvSpPr>
          <p:cNvPr id="6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A269F-39BB-48C3-BBD3-3B7243DED556}" type="datetimeFigureOut">
              <a:rPr lang="en-US"/>
              <a:pPr>
                <a:defRPr/>
              </a:pPr>
              <a:t>21/05/15</a:t>
            </a:fld>
            <a:endParaRPr lang="en-US"/>
          </a:p>
        </p:txBody>
      </p:sp>
      <p:sp>
        <p:nvSpPr>
          <p:cNvPr id="7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3280A-E97C-41DE-82B0-3AD07B30C609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ettangolo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Connettore 1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Rettangolo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Ovale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e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Fare clic per modificare stile</a:t>
            </a:r>
            <a:endParaRPr lang="en-US"/>
          </a:p>
        </p:txBody>
      </p:sp>
      <p:sp>
        <p:nvSpPr>
          <p:cNvPr id="18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0476F-B1C4-40ED-98A4-05CB50807F20}" type="datetimeFigureOut">
              <a:rPr lang="en-US"/>
              <a:pPr>
                <a:defRPr/>
              </a:pPr>
              <a:t>21/05/15</a:t>
            </a:fld>
            <a:endParaRPr lang="en-US"/>
          </a:p>
        </p:txBody>
      </p:sp>
      <p:sp>
        <p:nvSpPr>
          <p:cNvPr id="19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89CBC287-FE6D-4831-89DE-53AA868028CB}" type="slidenum">
              <a:rPr lang="en-US"/>
              <a:pPr>
                <a:defRPr/>
              </a:pPr>
              <a:t>‹n.›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33A1-7814-4A4A-B8EC-E3A227515766}" type="datetimeFigureOut">
              <a:rPr lang="en-US"/>
              <a:pPr>
                <a:defRPr/>
              </a:pPr>
              <a:t>21/05/15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C29FD-307D-422E-89B1-EBE4ADF843B9}" type="slidenum">
              <a:rPr lang="en-US"/>
              <a:pPr>
                <a:defRPr/>
              </a:pPr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ttangolo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ttangolo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95BA5-5E08-4357-92DC-37D1D5FF498F}" type="datetimeFigureOut">
              <a:rPr lang="en-US"/>
              <a:pPr>
                <a:defRPr/>
              </a:pPr>
              <a:t>21/05/15</a:t>
            </a:fld>
            <a:endParaRPr lang="en-US"/>
          </a:p>
        </p:txBody>
      </p:sp>
      <p:sp>
        <p:nvSpPr>
          <p:cNvPr id="9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6B3CA3-177B-4CD3-BBC4-8471B6916CFF}" type="slidenum">
              <a:rPr lang="en-US"/>
              <a:pPr>
                <a:defRPr/>
              </a:pPr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ttangolo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Connettore 1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e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ttangolo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/>
          </a:p>
        </p:txBody>
      </p:sp>
      <p:sp>
        <p:nvSpPr>
          <p:cNvPr id="16" name="Segnaposto numero diapositiva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34257E4-26ED-4F58-A987-B7F207D9A87A}" type="slidenum">
              <a:rPr lang="en-US"/>
              <a:pPr>
                <a:defRPr/>
              </a:pPr>
              <a:t>‹n.›</a:t>
            </a:fld>
            <a:endParaRPr lang="en-US" dirty="0"/>
          </a:p>
        </p:txBody>
      </p:sp>
      <p:sp>
        <p:nvSpPr>
          <p:cNvPr id="17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90DD9-C9D7-494C-BA25-30A15BB40AF4}" type="datetimeFigureOut">
              <a:rPr lang="en-US"/>
              <a:pPr>
                <a:defRPr/>
              </a:pPr>
              <a:t>21/05/15</a:t>
            </a:fld>
            <a:endParaRPr lang="en-US"/>
          </a:p>
        </p:txBody>
      </p:sp>
      <p:sp>
        <p:nvSpPr>
          <p:cNvPr id="18" name="Segnaposto piè di pagina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ttore 1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Rettangolo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ttangolo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e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ttangolo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Fare clic per modificare stile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Trascinare l'immagine su un segnaposto o fare clic sull'icona per aggiungerla</a:t>
            </a:r>
            <a:endParaRPr lang="en-US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16" name="Segnaposto numero diapositiva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AF2C4-FB16-4306-AEE7-7A29DF4FDA92}" type="slidenum">
              <a:rPr lang="en-US"/>
              <a:pPr>
                <a:defRPr/>
              </a:pPr>
              <a:t>‹n.›</a:t>
            </a:fld>
            <a:endParaRPr lang="en-US" dirty="0"/>
          </a:p>
        </p:txBody>
      </p:sp>
      <p:sp>
        <p:nvSpPr>
          <p:cNvPr id="17" name="Segnaposto data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EE568-DF91-47B9-9881-6CE03BA7DB62}" type="datetimeFigureOut">
              <a:rPr lang="en-US"/>
              <a:pPr>
                <a:defRPr/>
              </a:pPr>
              <a:t>21/05/15</a:t>
            </a:fld>
            <a:endParaRPr lang="en-US" dirty="0"/>
          </a:p>
        </p:txBody>
      </p:sp>
      <p:sp>
        <p:nvSpPr>
          <p:cNvPr id="18" name="Segnaposto piè di pagina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1F9119-34FA-485A-90F5-B2F10950602B}" type="datetimeFigureOut">
              <a:rPr lang="en-US"/>
              <a:pPr>
                <a:defRPr/>
              </a:pPr>
              <a:t>21/05/15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e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2823BA-293C-44F5-B15F-E42B4CB38D79}" type="slidenum">
              <a:rPr lang="en-US"/>
              <a:pPr>
                <a:defRPr/>
              </a:pPr>
              <a:t>‹n.›</a:t>
            </a:fld>
            <a:endParaRPr lang="en-US" dirty="0"/>
          </a:p>
        </p:txBody>
      </p:sp>
      <p:sp>
        <p:nvSpPr>
          <p:cNvPr id="1038" name="Segnaposto titolo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stile</a:t>
            </a:r>
          </a:p>
        </p:txBody>
      </p:sp>
      <p:sp>
        <p:nvSpPr>
          <p:cNvPr id="1039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jpeg"/><Relationship Id="rId10" Type="http://schemas.openxmlformats.org/officeDocument/2006/relationships/image" Target="../media/image14.jpeg"/><Relationship Id="rId11" Type="http://schemas.openxmlformats.org/officeDocument/2006/relationships/image" Target="../media/image15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hyperlink" Target="mailto:alessandro.simoncini@elesia.it" TargetMode="External"/><Relationship Id="rId5" Type="http://schemas.openxmlformats.org/officeDocument/2006/relationships/hyperlink" Target="mailto:alessandro.simoncini@uniroma2.it" TargetMode="External"/><Relationship Id="rId6" Type="http://schemas.openxmlformats.org/officeDocument/2006/relationships/hyperlink" Target="mailto:Alessandro.simoncini.90@gmail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olo 2"/>
          <p:cNvSpPr>
            <a:spLocks noGrp="1"/>
          </p:cNvSpPr>
          <p:nvPr>
            <p:ph type="ctrTitle"/>
          </p:nvPr>
        </p:nvSpPr>
        <p:spPr>
          <a:xfrm>
            <a:off x="238125" y="2862263"/>
            <a:ext cx="8704263" cy="3049587"/>
          </a:xfrm>
        </p:spPr>
        <p:txBody>
          <a:bodyPr/>
          <a:lstStyle/>
          <a:p>
            <a:r>
              <a:rPr lang="it-IT" sz="2800" smtClean="0">
                <a:solidFill>
                  <a:schemeClr val="tx1"/>
                </a:solidFill>
                <a:latin typeface="Arial Black" pitchFamily="34" charset="0"/>
              </a:rPr>
              <a:t>Sviluppo di un</a:t>
            </a:r>
            <a:r>
              <a:rPr lang="it-IT" sz="140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it-IT" sz="140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it-IT" sz="1400" smtClean="0">
                <a:solidFill>
                  <a:schemeClr val="tx1"/>
                </a:solidFill>
                <a:latin typeface="Arial" charset="0"/>
              </a:rPr>
              <a:t> </a:t>
            </a:r>
            <a:br>
              <a:rPr lang="it-IT" sz="1400" smtClean="0">
                <a:solidFill>
                  <a:schemeClr val="tx1"/>
                </a:solidFill>
                <a:latin typeface="Arial" charset="0"/>
              </a:rPr>
            </a:br>
            <a:r>
              <a:rPr lang="it-IT" sz="2800" smtClean="0">
                <a:solidFill>
                  <a:schemeClr val="tx1"/>
                </a:solidFill>
                <a:latin typeface="Arial Black" pitchFamily="34" charset="0"/>
              </a:rPr>
              <a:t>DISSIPATORE DI CALORE DI TIPO ATTIVO</a:t>
            </a:r>
            <a:br>
              <a:rPr lang="it-IT" sz="280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it-IT" sz="2800" smtClean="0">
                <a:solidFill>
                  <a:schemeClr val="tx1"/>
                </a:solidFill>
                <a:latin typeface="Arial Black" pitchFamily="34" charset="0"/>
              </a:rPr>
              <a:t>PER IL RAFFREDDAMENTO DELL’ELETTRONICA DI POTENZA</a:t>
            </a:r>
            <a:r>
              <a:rPr lang="it-IT" sz="320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it-IT" sz="320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it-IT" sz="140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it-IT" sz="140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it-IT" sz="1800" smtClean="0">
                <a:solidFill>
                  <a:schemeClr val="tx1"/>
                </a:solidFill>
                <a:latin typeface="Arial Black" pitchFamily="34" charset="0"/>
              </a:rPr>
              <a:t>di</a:t>
            </a:r>
            <a:br>
              <a:rPr lang="it-IT" sz="180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it-IT" sz="2000" smtClean="0">
                <a:solidFill>
                  <a:schemeClr val="tx1"/>
                </a:solidFill>
                <a:latin typeface="Arial Black" pitchFamily="34" charset="0"/>
              </a:rPr>
              <a:t>Ing. Alessandro Simoncini</a:t>
            </a:r>
          </a:p>
        </p:txBody>
      </p:sp>
      <p:pic>
        <p:nvPicPr>
          <p:cNvPr id="4" name="Immagine 3" descr="ipri_logo_mediu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350838"/>
            <a:ext cx="1954213" cy="18399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317" name="Picture 5" descr="Logo_Elesi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76975" y="425450"/>
            <a:ext cx="2349500" cy="15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pri_logo_mediu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75" y="190500"/>
            <a:ext cx="1182688" cy="11128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396" name="Picture 36" descr="Logo_Elesi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32675" y="252413"/>
            <a:ext cx="1487488" cy="976312"/>
          </a:xfrm>
          <a:prstGeom prst="rect">
            <a:avLst/>
          </a:prstGeom>
          <a:noFill/>
        </p:spPr>
      </p:pic>
      <p:sp>
        <p:nvSpPr>
          <p:cNvPr id="19" name="CasellaDiTesto 18"/>
          <p:cNvSpPr txBox="1">
            <a:spLocks noChangeArrowheads="1"/>
          </p:cNvSpPr>
          <p:nvPr/>
        </p:nvSpPr>
        <p:spPr bwMode="auto">
          <a:xfrm>
            <a:off x="7507288" y="3417888"/>
            <a:ext cx="14128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dirty="0"/>
              <a:t>Un singolo </a:t>
            </a:r>
            <a:r>
              <a:rPr lang="it-IT" sz="2100" dirty="0"/>
              <a:t>“foglio” di</a:t>
            </a:r>
            <a:r>
              <a:rPr lang="it-IT" dirty="0"/>
              <a:t> </a:t>
            </a:r>
            <a:r>
              <a:rPr lang="it-IT" dirty="0">
                <a:latin typeface="Arial Black" pitchFamily="34" charset="0"/>
              </a:rPr>
              <a:t>GRAFITE</a:t>
            </a:r>
          </a:p>
        </p:txBody>
      </p:sp>
      <p:sp>
        <p:nvSpPr>
          <p:cNvPr id="15390" name="AutoShape 30"/>
          <p:cNvSpPr>
            <a:spLocks noChangeArrowheads="1"/>
          </p:cNvSpPr>
          <p:nvPr/>
        </p:nvSpPr>
        <p:spPr bwMode="auto">
          <a:xfrm>
            <a:off x="6356350" y="3335338"/>
            <a:ext cx="1098550" cy="1076325"/>
          </a:xfrm>
          <a:prstGeom prst="leftArrow">
            <a:avLst>
              <a:gd name="adj1" fmla="val 63713"/>
              <a:gd name="adj2" fmla="val 42480"/>
            </a:avLst>
          </a:prstGeom>
          <a:gradFill rotWithShape="1">
            <a:gsLst>
              <a:gs pos="0">
                <a:schemeClr val="bg1">
                  <a:gamma/>
                  <a:shade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it-IT"/>
          </a:p>
        </p:txBody>
      </p:sp>
      <p:pic>
        <p:nvPicPr>
          <p:cNvPr id="15391" name="Picture 31" descr="elepha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7063" y="1169988"/>
            <a:ext cx="4867275" cy="5235575"/>
          </a:xfrm>
          <a:prstGeom prst="rect">
            <a:avLst/>
          </a:prstGeom>
          <a:noFill/>
        </p:spPr>
      </p:pic>
      <p:pic>
        <p:nvPicPr>
          <p:cNvPr id="15397" name="Picture 37" descr="Senza titol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00350" y="1876425"/>
            <a:ext cx="3556000" cy="35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398" name="AutoShape 38"/>
          <p:cNvSpPr>
            <a:spLocks noChangeArrowheads="1"/>
          </p:cNvSpPr>
          <p:nvPr/>
        </p:nvSpPr>
        <p:spPr bwMode="auto">
          <a:xfrm>
            <a:off x="2493963" y="3408363"/>
            <a:ext cx="3671887" cy="1076325"/>
          </a:xfrm>
          <a:prstGeom prst="leftArrow">
            <a:avLst>
              <a:gd name="adj1" fmla="val 78167"/>
              <a:gd name="adj2" fmla="val 43576"/>
            </a:avLst>
          </a:prstGeom>
          <a:gradFill rotWithShape="1">
            <a:gsLst>
              <a:gs pos="0">
                <a:schemeClr val="bg1">
                  <a:gamma/>
                  <a:shade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it-IT"/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320675" y="2978150"/>
            <a:ext cx="229235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 dirty="0">
                <a:latin typeface="Arial Black" pitchFamily="34" charset="0"/>
              </a:rPr>
              <a:t>NANOPLATES DI GRAPHENE </a:t>
            </a:r>
          </a:p>
          <a:p>
            <a:pPr algn="ctr"/>
            <a:r>
              <a:rPr lang="it-IT" sz="1600" dirty="0"/>
              <a:t>Conducibilità termica </a:t>
            </a:r>
          </a:p>
          <a:p>
            <a:pPr algn="ctr"/>
            <a:r>
              <a:rPr lang="it-IT" sz="1600" dirty="0"/>
              <a:t>~ </a:t>
            </a:r>
            <a:r>
              <a:rPr lang="it-IT" sz="1600" b="1" dirty="0"/>
              <a:t>1500÷3500</a:t>
            </a:r>
            <a:r>
              <a:rPr lang="it-IT" sz="1600" dirty="0"/>
              <a:t>W/</a:t>
            </a:r>
            <a:r>
              <a:rPr lang="it-IT" sz="1600" dirty="0" err="1" smtClean="0"/>
              <a:t>mK</a:t>
            </a:r>
            <a:endParaRPr lang="it-IT" sz="1600" dirty="0" smtClean="0"/>
          </a:p>
          <a:p>
            <a:pPr algn="ctr"/>
            <a:endParaRPr lang="it-IT" sz="1600" dirty="0"/>
          </a:p>
          <a:p>
            <a:pPr algn="ctr"/>
            <a:r>
              <a:rPr lang="it-IT" sz="1600" dirty="0"/>
              <a:t>Dalle 3 alle 5 volte superiore rispetto quella del Diamante!</a:t>
            </a:r>
          </a:p>
        </p:txBody>
      </p:sp>
      <p:pic>
        <p:nvPicPr>
          <p:cNvPr id="15394" name="Picture 34" descr="ICON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00025" y="3741738"/>
            <a:ext cx="4192588" cy="2838450"/>
          </a:xfrm>
          <a:prstGeom prst="rect">
            <a:avLst/>
          </a:prstGeom>
          <a:noFill/>
          <a:effectLst/>
        </p:spPr>
      </p:pic>
      <p:pic>
        <p:nvPicPr>
          <p:cNvPr id="15395" name="Picture 35" descr="ICON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7175" y="3870325"/>
            <a:ext cx="3957638" cy="2579688"/>
          </a:xfrm>
          <a:prstGeom prst="rect">
            <a:avLst/>
          </a:prstGeom>
          <a:noFill/>
          <a:effectLst/>
        </p:spPr>
      </p:pic>
      <p:sp>
        <p:nvSpPr>
          <p:cNvPr id="15392" name="AutoShape 32"/>
          <p:cNvSpPr>
            <a:spLocks noChangeArrowheads="1"/>
          </p:cNvSpPr>
          <p:nvPr/>
        </p:nvSpPr>
        <p:spPr bwMode="auto">
          <a:xfrm rot="3763975">
            <a:off x="1279769" y="2879725"/>
            <a:ext cx="1098550" cy="1076325"/>
          </a:xfrm>
          <a:prstGeom prst="leftArrow">
            <a:avLst>
              <a:gd name="adj1" fmla="val 63713"/>
              <a:gd name="adj2" fmla="val 42480"/>
            </a:avLst>
          </a:prstGeom>
          <a:gradFill rotWithShape="1">
            <a:gsLst>
              <a:gs pos="0">
                <a:schemeClr val="bg1">
                  <a:gamma/>
                  <a:shade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549276" y="1981200"/>
            <a:ext cx="245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Cos’è il </a:t>
            </a:r>
            <a:r>
              <a:rPr lang="it-IT" dirty="0" smtClean="0">
                <a:latin typeface="Arial Black"/>
                <a:cs typeface="Arial Black"/>
              </a:rPr>
              <a:t>GRAPHENE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2" name="CasellaDiTesto 18"/>
          <p:cNvSpPr txBox="1">
            <a:spLocks noChangeArrowheads="1"/>
          </p:cNvSpPr>
          <p:nvPr/>
        </p:nvSpPr>
        <p:spPr bwMode="auto">
          <a:xfrm>
            <a:off x="431800" y="1876425"/>
            <a:ext cx="170021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900" dirty="0">
                <a:latin typeface="Arial Black" pitchFamily="34" charset="0"/>
              </a:rPr>
              <a:t>100</a:t>
            </a:r>
            <a:r>
              <a:rPr lang="it-IT" sz="1900" dirty="0"/>
              <a:t> volte</a:t>
            </a:r>
            <a:r>
              <a:rPr lang="it-IT" dirty="0"/>
              <a:t> </a:t>
            </a:r>
          </a:p>
          <a:p>
            <a:pPr algn="ctr"/>
            <a:r>
              <a:rPr lang="it-IT" sz="1400" dirty="0"/>
              <a:t>più resistente</a:t>
            </a:r>
            <a:r>
              <a:rPr lang="it-IT" dirty="0"/>
              <a:t> dell’acciaio</a:t>
            </a:r>
            <a:endParaRPr lang="it-IT" dirty="0">
              <a:latin typeface="Arial Black" pitchFamily="34" charset="0"/>
            </a:endParaRPr>
          </a:p>
        </p:txBody>
      </p:sp>
      <p:pic>
        <p:nvPicPr>
          <p:cNvPr id="15389" name="Picture 29" descr="graphen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75" y="1397000"/>
            <a:ext cx="3794125" cy="5057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15390" grpId="0" animBg="1"/>
      <p:bldP spid="15390" grpId="1" animBg="1"/>
      <p:bldP spid="15398" grpId="0" animBg="1"/>
      <p:bldP spid="20" grpId="0"/>
      <p:bldP spid="15392" grpId="0" animBg="1"/>
      <p:bldP spid="15392" grpId="1" animBg="1"/>
      <p:bldP spid="3" grpId="0"/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pri_logo_mediu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75" y="190500"/>
            <a:ext cx="1182688" cy="11128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1503363" y="2197100"/>
            <a:ext cx="6000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>
                <a:latin typeface="Arial Black" pitchFamily="34" charset="0"/>
              </a:rPr>
              <a:t>Con sistemi di raffreddamento ad aria basati sull’impiego di nuovi materiali</a:t>
            </a:r>
          </a:p>
        </p:txBody>
      </p:sp>
      <p:pic>
        <p:nvPicPr>
          <p:cNvPr id="16408" name="Picture 24" descr="Logo_Elesi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32675" y="252413"/>
            <a:ext cx="1487488" cy="976312"/>
          </a:xfrm>
          <a:prstGeom prst="rect">
            <a:avLst/>
          </a:prstGeom>
          <a:noFill/>
        </p:spPr>
      </p:pic>
      <p:sp>
        <p:nvSpPr>
          <p:cNvPr id="16388" name="CasellaDiTesto 9"/>
          <p:cNvSpPr txBox="1">
            <a:spLocks noChangeArrowheads="1"/>
          </p:cNvSpPr>
          <p:nvPr/>
        </p:nvSpPr>
        <p:spPr bwMode="auto">
          <a:xfrm>
            <a:off x="3241675" y="1655763"/>
            <a:ext cx="2574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buFont typeface="Wingdings" pitchFamily="2" charset="2"/>
              <a:buNone/>
            </a:pPr>
            <a:r>
              <a:rPr lang="it-IT" sz="3200" b="1">
                <a:latin typeface="Arial Black" pitchFamily="34" charset="0"/>
              </a:rPr>
              <a:t>TARGET</a:t>
            </a:r>
            <a:endParaRPr lang="it-IT" sz="3200">
              <a:latin typeface="Arial Black" pitchFamily="34" charset="0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1033463" y="2198688"/>
            <a:ext cx="7191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dirty="0">
                <a:latin typeface="Arial Black" pitchFamily="34" charset="0"/>
              </a:rPr>
              <a:t>La sostituzione dei sistemi </a:t>
            </a:r>
          </a:p>
          <a:p>
            <a:pPr algn="ctr"/>
            <a:r>
              <a:rPr lang="it-IT" sz="2000" dirty="0">
                <a:latin typeface="Arial Black" pitchFamily="34" charset="0"/>
              </a:rPr>
              <a:t>di raffreddamento a liquido </a:t>
            </a: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1928777" y="2395537"/>
            <a:ext cx="5289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dirty="0">
                <a:latin typeface="Arial Black" pitchFamily="34" charset="0"/>
              </a:rPr>
              <a:t>E nuove tecnologie</a:t>
            </a:r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4377" y="3087688"/>
            <a:ext cx="5929313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Anello 16"/>
          <p:cNvSpPr/>
          <p:nvPr/>
        </p:nvSpPr>
        <p:spPr>
          <a:xfrm>
            <a:off x="6380468" y="3166199"/>
            <a:ext cx="1123645" cy="1061948"/>
          </a:xfrm>
          <a:prstGeom prst="donut">
            <a:avLst>
              <a:gd name="adj" fmla="val 11442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9" name="AutoShape 30"/>
          <p:cNvSpPr>
            <a:spLocks noChangeArrowheads="1"/>
          </p:cNvSpPr>
          <p:nvPr/>
        </p:nvSpPr>
        <p:spPr bwMode="auto">
          <a:xfrm rot="16200000">
            <a:off x="6023281" y="4281486"/>
            <a:ext cx="1790700" cy="1076325"/>
          </a:xfrm>
          <a:prstGeom prst="leftArrow">
            <a:avLst>
              <a:gd name="adj1" fmla="val 63713"/>
              <a:gd name="adj2" fmla="val 42480"/>
            </a:avLst>
          </a:prstGeom>
          <a:gradFill rotWithShape="1">
            <a:gsLst>
              <a:gs pos="0">
                <a:schemeClr val="bg1">
                  <a:gamma/>
                  <a:shade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it-IT"/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4573552" y="5715000"/>
            <a:ext cx="32019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 dirty="0"/>
              <a:t>Elettro-deposizione di </a:t>
            </a:r>
            <a:r>
              <a:rPr lang="it-IT" sz="1600" dirty="0">
                <a:latin typeface="Arial Black" pitchFamily="34" charset="0"/>
              </a:rPr>
              <a:t>Rame</a:t>
            </a:r>
            <a:r>
              <a:rPr lang="it-IT" sz="1600" dirty="0"/>
              <a:t> </a:t>
            </a:r>
          </a:p>
          <a:p>
            <a:pPr algn="ctr"/>
            <a:r>
              <a:rPr lang="it-IT" sz="1600" dirty="0"/>
              <a:t>e </a:t>
            </a:r>
            <a:r>
              <a:rPr lang="it-IT" sz="1600" dirty="0" err="1">
                <a:latin typeface="Arial Black" pitchFamily="34" charset="0"/>
              </a:rPr>
              <a:t>Nanoplates</a:t>
            </a:r>
            <a:r>
              <a:rPr lang="it-IT" sz="1600" dirty="0">
                <a:latin typeface="Arial Black" pitchFamily="34" charset="0"/>
              </a:rPr>
              <a:t> </a:t>
            </a:r>
            <a:r>
              <a:rPr lang="it-IT" sz="1600" dirty="0"/>
              <a:t>di</a:t>
            </a:r>
            <a:r>
              <a:rPr lang="it-IT" sz="1600" dirty="0">
                <a:latin typeface="Arial Black" pitchFamily="34" charset="0"/>
              </a:rPr>
              <a:t> </a:t>
            </a:r>
            <a:r>
              <a:rPr lang="it-IT" sz="1600" dirty="0" err="1">
                <a:latin typeface="Arial Black" pitchFamily="34" charset="0"/>
              </a:rPr>
              <a:t>Graphene</a:t>
            </a:r>
            <a:endParaRPr lang="it-IT" sz="1600" dirty="0">
              <a:latin typeface="Arial Black" pitchFamily="34" charset="0"/>
            </a:endParaRPr>
          </a:p>
        </p:txBody>
      </p:sp>
      <p:grpSp>
        <p:nvGrpSpPr>
          <p:cNvPr id="16418" name="Group 34"/>
          <p:cNvGrpSpPr>
            <a:grpSpLocks/>
          </p:cNvGrpSpPr>
          <p:nvPr/>
        </p:nvGrpSpPr>
        <p:grpSpPr bwMode="auto">
          <a:xfrm>
            <a:off x="1608895" y="3087688"/>
            <a:ext cx="5929313" cy="3119437"/>
            <a:chOff x="4391" y="2239"/>
            <a:chExt cx="3735" cy="19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417" name="Rectangle 33"/>
            <p:cNvSpPr>
              <a:spLocks noChangeArrowheads="1"/>
            </p:cNvSpPr>
            <p:nvPr/>
          </p:nvSpPr>
          <p:spPr bwMode="auto">
            <a:xfrm>
              <a:off x="4391" y="2239"/>
              <a:ext cx="3735" cy="19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9" name="Immagine 8" descr="How-SynJet-Cooling-Works-s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743" y="2566"/>
              <a:ext cx="3067" cy="1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" name="Immagine 1" descr="bd4dac5c-da3c-43c9-b665-fadf08400bbf.jpg"/>
          <p:cNvPicPr>
            <a:picLocks noChangeAspect="1"/>
          </p:cNvPicPr>
          <p:nvPr/>
        </p:nvPicPr>
        <p:blipFill>
          <a:blip r:embed="rId8"/>
          <a:srcRect t="43716"/>
          <a:stretch>
            <a:fillRect/>
          </a:stretch>
        </p:blipFill>
        <p:spPr bwMode="auto">
          <a:xfrm>
            <a:off x="1619141" y="3106738"/>
            <a:ext cx="5929312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Anello 16"/>
          <p:cNvSpPr/>
          <p:nvPr/>
        </p:nvSpPr>
        <p:spPr>
          <a:xfrm>
            <a:off x="3196306" y="4372989"/>
            <a:ext cx="1377246" cy="1302075"/>
          </a:xfrm>
          <a:prstGeom prst="donut">
            <a:avLst>
              <a:gd name="adj" fmla="val 11442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6410" name="Picture 26" descr="reciculated"/>
          <p:cNvPicPr>
            <a:picLocks noChangeAspect="1" noChangeArrowheads="1"/>
          </p:cNvPicPr>
          <p:nvPr/>
        </p:nvPicPr>
        <p:blipFill>
          <a:blip r:embed="rId9"/>
          <a:srcRect t="26463"/>
          <a:stretch>
            <a:fillRect/>
          </a:stretch>
        </p:blipFill>
        <p:spPr bwMode="auto">
          <a:xfrm>
            <a:off x="1608896" y="3097213"/>
            <a:ext cx="5929312" cy="31099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409" name="Picture 25" descr="hydro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14378" y="3106738"/>
            <a:ext cx="5929312" cy="31099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Nuventix SynJet Pulse Vectors - PIV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96748" y="3097213"/>
            <a:ext cx="5951706" cy="3119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22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0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6" grpId="0"/>
      <p:bldP spid="6" grpId="1"/>
      <p:bldP spid="13" grpId="0"/>
      <p:bldP spid="3" grpId="0" animBg="1"/>
      <p:bldP spid="3" grpId="1" animBg="1"/>
      <p:bldP spid="19" grpId="2" animBg="1"/>
      <p:bldP spid="19" grpId="3" animBg="1"/>
      <p:bldP spid="16" grpId="1"/>
      <p:bldP spid="1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10" descr="1"/>
          <p:cNvPicPr>
            <a:picLocks noChangeAspect="1" noChangeArrowheads="1"/>
          </p:cNvPicPr>
          <p:nvPr/>
        </p:nvPicPr>
        <p:blipFill>
          <a:blip r:embed="rId2"/>
          <a:srcRect l="2881" t="23405" r="2338" b="13600"/>
          <a:stretch>
            <a:fillRect/>
          </a:stretch>
        </p:blipFill>
        <p:spPr bwMode="auto">
          <a:xfrm>
            <a:off x="438150" y="2241550"/>
            <a:ext cx="8305800" cy="4140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magine 3" descr="ipri_logo_mediu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5" y="190500"/>
            <a:ext cx="1182688" cy="11128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119063" y="1574800"/>
            <a:ext cx="89582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 dirty="0">
                <a:latin typeface="Arial Black" pitchFamily="34" charset="0"/>
              </a:rPr>
              <a:t>Raffreddamento di un rettificatore di potenza da 160 </a:t>
            </a:r>
            <a:r>
              <a:rPr lang="it-IT" sz="1600" dirty="0" smtClean="0">
                <a:latin typeface="Arial Black" pitchFamily="34" charset="0"/>
              </a:rPr>
              <a:t>Ampere </a:t>
            </a:r>
            <a:r>
              <a:rPr lang="it-IT" sz="1600" dirty="0">
                <a:latin typeface="Arial Black" pitchFamily="34" charset="0"/>
              </a:rPr>
              <a:t>relativo al </a:t>
            </a:r>
            <a:r>
              <a:rPr lang="it-IT" sz="1500" dirty="0">
                <a:latin typeface="Arial Black" pitchFamily="34" charset="0"/>
              </a:rPr>
              <a:t>convertitore AC/DC utilizzato nelle GPU (Ground </a:t>
            </a:r>
            <a:r>
              <a:rPr lang="it-IT" sz="1500" dirty="0" err="1">
                <a:latin typeface="Arial Black" pitchFamily="34" charset="0"/>
              </a:rPr>
              <a:t>Power</a:t>
            </a:r>
            <a:r>
              <a:rPr lang="it-IT" sz="1500" dirty="0">
                <a:latin typeface="Arial Black" pitchFamily="34" charset="0"/>
              </a:rPr>
              <a:t> </a:t>
            </a:r>
            <a:r>
              <a:rPr lang="it-IT" sz="1500" dirty="0" err="1">
                <a:latin typeface="Arial Black" pitchFamily="34" charset="0"/>
              </a:rPr>
              <a:t>Units</a:t>
            </a:r>
            <a:r>
              <a:rPr lang="it-IT" sz="1500" dirty="0">
                <a:latin typeface="Arial Black" pitchFamily="34" charset="0"/>
              </a:rPr>
              <a:t>) degli </a:t>
            </a:r>
            <a:r>
              <a:rPr lang="it-IT" sz="1500" dirty="0" err="1">
                <a:latin typeface="Arial Black" pitchFamily="34" charset="0"/>
              </a:rPr>
              <a:t>aereoplani</a:t>
            </a:r>
            <a:endParaRPr lang="it-IT" sz="1500" dirty="0">
              <a:latin typeface="Arial Black" pitchFamily="34" charset="0"/>
            </a:endParaRPr>
          </a:p>
        </p:txBody>
      </p:sp>
      <p:pic>
        <p:nvPicPr>
          <p:cNvPr id="17417" name="Picture 9" descr="Logo_Elesi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32675" y="252413"/>
            <a:ext cx="1487488" cy="976312"/>
          </a:xfrm>
          <a:prstGeom prst="rect">
            <a:avLst/>
          </a:prstGeom>
          <a:noFill/>
        </p:spPr>
      </p:pic>
      <p:sp>
        <p:nvSpPr>
          <p:cNvPr id="17412" name="CasellaDiTesto 13"/>
          <p:cNvSpPr txBox="1">
            <a:spLocks noChangeArrowheads="1"/>
          </p:cNvSpPr>
          <p:nvPr/>
        </p:nvSpPr>
        <p:spPr bwMode="auto">
          <a:xfrm>
            <a:off x="2162175" y="1590675"/>
            <a:ext cx="4803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 typeface="Wingdings" pitchFamily="2" charset="2"/>
              <a:buNone/>
            </a:pPr>
            <a:r>
              <a:rPr lang="it-IT" sz="3200" b="1" dirty="0">
                <a:latin typeface="Arial Black" pitchFamily="34" charset="0"/>
              </a:rPr>
              <a:t>CASO STUDIO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4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pri_logo_mediu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75" y="190500"/>
            <a:ext cx="1182688" cy="11128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1749" name="Picture 5" descr="Logo_Elesi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32675" y="252413"/>
            <a:ext cx="1487488" cy="976312"/>
          </a:xfrm>
          <a:prstGeom prst="rect">
            <a:avLst/>
          </a:prstGeom>
          <a:noFill/>
        </p:spPr>
      </p:pic>
      <p:pic>
        <p:nvPicPr>
          <p:cNvPr id="31750" name="Picture 6" descr="5"/>
          <p:cNvPicPr>
            <a:picLocks noChangeAspect="1" noChangeArrowheads="1"/>
          </p:cNvPicPr>
          <p:nvPr/>
        </p:nvPicPr>
        <p:blipFill>
          <a:blip r:embed="rId4"/>
          <a:srcRect l="7150" t="15681" r="15918" b="19472"/>
          <a:stretch>
            <a:fillRect/>
          </a:stretch>
        </p:blipFill>
        <p:spPr bwMode="auto">
          <a:xfrm>
            <a:off x="320675" y="1628775"/>
            <a:ext cx="8470900" cy="4752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409575" y="4625975"/>
            <a:ext cx="34988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dirty="0">
                <a:latin typeface="Arial Black" pitchFamily="34" charset="0"/>
              </a:rPr>
              <a:t>CONDIZIONI OPERATIVE</a:t>
            </a:r>
          </a:p>
          <a:p>
            <a:endParaRPr lang="it-IT" sz="800" dirty="0">
              <a:latin typeface="Arial Black" pitchFamily="34" charset="0"/>
            </a:endParaRPr>
          </a:p>
          <a:p>
            <a:r>
              <a:rPr lang="it-IT" sz="1200" dirty="0">
                <a:latin typeface="Arial Black" pitchFamily="34" charset="0"/>
              </a:rPr>
              <a:t>Potenza Dissipata= 140 </a:t>
            </a:r>
            <a:r>
              <a:rPr lang="it-IT" sz="1200" dirty="0" err="1">
                <a:latin typeface="Arial Black" pitchFamily="34" charset="0"/>
              </a:rPr>
              <a:t>W</a:t>
            </a:r>
            <a:endParaRPr lang="it-IT" sz="1200" dirty="0">
              <a:latin typeface="Arial Black" pitchFamily="34" charset="0"/>
            </a:endParaRPr>
          </a:p>
          <a:p>
            <a:endParaRPr lang="it-IT" sz="800" dirty="0">
              <a:latin typeface="Arial Black" pitchFamily="34" charset="0"/>
            </a:endParaRPr>
          </a:p>
          <a:p>
            <a:r>
              <a:rPr lang="it-IT" sz="1200" dirty="0" err="1">
                <a:latin typeface="Arial Black" pitchFamily="34" charset="0"/>
              </a:rPr>
              <a:t>T</a:t>
            </a:r>
            <a:r>
              <a:rPr lang="it-IT" sz="1200" baseline="-25000" dirty="0" err="1">
                <a:latin typeface="Arial Black" pitchFamily="34" charset="0"/>
              </a:rPr>
              <a:t>amb</a:t>
            </a:r>
            <a:r>
              <a:rPr lang="it-IT" sz="1200" dirty="0">
                <a:latin typeface="Arial Black" pitchFamily="34" charset="0"/>
              </a:rPr>
              <a:t>= -30°C÷50°C</a:t>
            </a:r>
          </a:p>
          <a:p>
            <a:endParaRPr lang="it-IT" sz="1200" dirty="0">
              <a:latin typeface="Arial Black" pitchFamily="34" charset="0"/>
            </a:endParaRPr>
          </a:p>
          <a:p>
            <a:r>
              <a:rPr lang="it-IT" sz="1200" dirty="0" err="1">
                <a:latin typeface="Arial Black" pitchFamily="34" charset="0"/>
              </a:rPr>
              <a:t>T</a:t>
            </a:r>
            <a:r>
              <a:rPr lang="it-IT" sz="1200" baseline="-25000" dirty="0" err="1">
                <a:latin typeface="Arial Black" pitchFamily="34" charset="0"/>
              </a:rPr>
              <a:t>max</a:t>
            </a:r>
            <a:r>
              <a:rPr lang="it-IT" sz="1200" dirty="0">
                <a:latin typeface="Arial Black" pitchFamily="34" charset="0"/>
              </a:rPr>
              <a:t>= 95°C</a:t>
            </a:r>
          </a:p>
          <a:p>
            <a:endParaRPr lang="it-IT" sz="800" dirty="0">
              <a:latin typeface="Arial Black" pitchFamily="34" charset="0"/>
            </a:endParaRPr>
          </a:p>
          <a:p>
            <a:r>
              <a:rPr lang="it-IT" sz="1200" dirty="0">
                <a:latin typeface="Arial Black" pitchFamily="34" charset="0"/>
              </a:rPr>
              <a:t>Superficie = 90x70 mm</a:t>
            </a:r>
            <a:r>
              <a:rPr lang="it-IT" sz="1200" baseline="30000" dirty="0">
                <a:latin typeface="Arial Black" pitchFamily="34" charset="0"/>
              </a:rPr>
              <a:t>2</a:t>
            </a:r>
            <a:endParaRPr lang="it-IT" sz="1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pri_logo_mediu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75" y="190500"/>
            <a:ext cx="1182688" cy="11128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435" name="CasellaDiTesto 13"/>
          <p:cNvSpPr txBox="1">
            <a:spLocks noChangeArrowheads="1"/>
          </p:cNvSpPr>
          <p:nvPr/>
        </p:nvSpPr>
        <p:spPr bwMode="auto">
          <a:xfrm>
            <a:off x="2862263" y="1673225"/>
            <a:ext cx="34242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 typeface="Wingdings" pitchFamily="2" charset="2"/>
              <a:buNone/>
            </a:pPr>
            <a:r>
              <a:rPr lang="it-IT" sz="3200" b="1">
                <a:latin typeface="Arial Black" pitchFamily="34" charset="0"/>
              </a:rPr>
              <a:t>CONCLUSIONI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07988" y="2382838"/>
            <a:ext cx="4525962" cy="3662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it-IT">
                <a:latin typeface="Arial Black" pitchFamily="34" charset="0"/>
              </a:rPr>
              <a:t>PROS</a:t>
            </a:r>
          </a:p>
          <a:p>
            <a:endParaRPr lang="it-IT"/>
          </a:p>
          <a:p>
            <a:pPr>
              <a:buFont typeface="Wingdings" pitchFamily="2" charset="2"/>
              <a:buChar char="Ø"/>
            </a:pPr>
            <a:r>
              <a:rPr lang="it-IT"/>
              <a:t> Minor costo, fatto 100 il sistema di riferimento a liquido la nostra innovazione consente un risparmio &gt;50%</a:t>
            </a:r>
          </a:p>
          <a:p>
            <a:pPr>
              <a:buFont typeface="Wingdings" pitchFamily="2" charset="2"/>
              <a:buChar char="Ø"/>
            </a:pPr>
            <a:endParaRPr lang="it-IT"/>
          </a:p>
          <a:p>
            <a:pPr>
              <a:buFont typeface="Wingdings" pitchFamily="2" charset="2"/>
              <a:buChar char="Ø"/>
            </a:pPr>
            <a:r>
              <a:rPr lang="it-IT"/>
              <a:t> Ridotta o nulla manutenzione</a:t>
            </a:r>
          </a:p>
          <a:p>
            <a:pPr>
              <a:buFont typeface="Wingdings" pitchFamily="2" charset="2"/>
              <a:buChar char="Ø"/>
            </a:pPr>
            <a:endParaRPr lang="it-IT"/>
          </a:p>
          <a:p>
            <a:pPr>
              <a:buFont typeface="Wingdings" pitchFamily="2" charset="2"/>
              <a:buChar char="Ø"/>
            </a:pPr>
            <a:r>
              <a:rPr lang="it-IT"/>
              <a:t> Maggiore affidabilità (eliminazione fluidi)</a:t>
            </a:r>
          </a:p>
          <a:p>
            <a:pPr>
              <a:buFont typeface="Wingdings" pitchFamily="2" charset="2"/>
              <a:buChar char="Ø"/>
            </a:pPr>
            <a:endParaRPr lang="it-IT"/>
          </a:p>
          <a:p>
            <a:pPr>
              <a:buFont typeface="Wingdings" pitchFamily="2" charset="2"/>
              <a:buChar char="Ø"/>
            </a:pPr>
            <a:r>
              <a:rPr lang="it-IT"/>
              <a:t> Minori consumi di energia</a:t>
            </a:r>
          </a:p>
          <a:p>
            <a:pPr>
              <a:buFont typeface="Wingdings" pitchFamily="2" charset="2"/>
              <a:buChar char="Ø"/>
            </a:pPr>
            <a:endParaRPr lang="it-IT"/>
          </a:p>
          <a:p>
            <a:pPr>
              <a:buFont typeface="Wingdings" pitchFamily="2" charset="2"/>
              <a:buChar char="Ø"/>
            </a:pPr>
            <a:r>
              <a:rPr lang="it-IT"/>
              <a:t> Sostenibilità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905375" y="2382838"/>
            <a:ext cx="3990975" cy="3113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it-IT" dirty="0">
                <a:latin typeface="Arial Black" pitchFamily="34" charset="0"/>
              </a:rPr>
              <a:t>CONS</a:t>
            </a:r>
          </a:p>
          <a:p>
            <a:endParaRPr lang="it-IT" dirty="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dirty="0"/>
              <a:t> Applicabilità limitata, dipende dalle potenze in gioco</a:t>
            </a:r>
          </a:p>
          <a:p>
            <a:pPr>
              <a:buFont typeface="Wingdings" pitchFamily="2" charset="2"/>
              <a:buChar char="Ø"/>
            </a:pPr>
            <a:endParaRPr lang="it-IT" dirty="0"/>
          </a:p>
          <a:p>
            <a:pPr>
              <a:buFont typeface="Wingdings" pitchFamily="2" charset="2"/>
              <a:buChar char="Ø"/>
            </a:pPr>
            <a:r>
              <a:rPr lang="it-IT" dirty="0"/>
              <a:t> Temperatura ambiente, </a:t>
            </a:r>
            <a:r>
              <a:rPr lang="it-IT" dirty="0" smtClean="0"/>
              <a:t>limitazioni d’impiego ad </a:t>
            </a:r>
            <a:r>
              <a:rPr lang="it-IT" dirty="0"/>
              <a:t>elevata temperatura</a:t>
            </a:r>
          </a:p>
          <a:p>
            <a:pPr>
              <a:buFont typeface="Wingdings" pitchFamily="2" charset="2"/>
              <a:buChar char="Ø"/>
            </a:pPr>
            <a:endParaRPr lang="it-IT" dirty="0"/>
          </a:p>
          <a:p>
            <a:pPr>
              <a:buFont typeface="Wingdings" pitchFamily="2" charset="2"/>
              <a:buChar char="Ø"/>
            </a:pPr>
            <a:r>
              <a:rPr lang="it-IT" dirty="0"/>
              <a:t> Necessità di aria “pulita”, occorre filtrare</a:t>
            </a:r>
          </a:p>
          <a:p>
            <a:pPr>
              <a:buFont typeface="Wingdings" pitchFamily="2" charset="2"/>
              <a:buChar char="Ø"/>
            </a:pPr>
            <a:endParaRPr lang="it-IT" dirty="0"/>
          </a:p>
        </p:txBody>
      </p:sp>
      <p:pic>
        <p:nvPicPr>
          <p:cNvPr id="18439" name="Picture 7" descr="Logo_Elesi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32675" y="252413"/>
            <a:ext cx="1487488" cy="976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pri_logo_mediu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75" y="190500"/>
            <a:ext cx="1182688" cy="11128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1196975" y="2292350"/>
            <a:ext cx="6743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000" dirty="0">
                <a:latin typeface="Arial Black" pitchFamily="34" charset="0"/>
              </a:rPr>
              <a:t>Grazie per la vostra attenzione!</a:t>
            </a:r>
          </a:p>
        </p:txBody>
      </p:sp>
      <p:pic>
        <p:nvPicPr>
          <p:cNvPr id="19461" name="Picture 5" descr="Logo_Elesi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32675" y="252413"/>
            <a:ext cx="1487488" cy="976312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320675" y="4127500"/>
            <a:ext cx="46450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Ing. Alessandro Simoncini</a:t>
            </a:r>
          </a:p>
          <a:p>
            <a:r>
              <a:rPr lang="it-IT" dirty="0" smtClean="0"/>
              <a:t>Ph.D student </a:t>
            </a:r>
          </a:p>
          <a:p>
            <a:endParaRPr lang="it-IT" dirty="0"/>
          </a:p>
          <a:p>
            <a:r>
              <a:rPr lang="it-IT" dirty="0">
                <a:hlinkClick r:id="rId4"/>
              </a:rPr>
              <a:t>a</a:t>
            </a:r>
            <a:r>
              <a:rPr lang="it-IT" dirty="0" smtClean="0">
                <a:hlinkClick r:id="rId4"/>
              </a:rPr>
              <a:t>lessandro.simoncini@elesia.it</a:t>
            </a:r>
            <a:endParaRPr lang="it-IT" dirty="0" smtClean="0"/>
          </a:p>
          <a:p>
            <a:r>
              <a:rPr lang="it-IT" dirty="0">
                <a:hlinkClick r:id="rId5"/>
              </a:rPr>
              <a:t>a</a:t>
            </a:r>
            <a:r>
              <a:rPr lang="it-IT" dirty="0" smtClean="0">
                <a:hlinkClick r:id="rId5"/>
              </a:rPr>
              <a:t>lessandro.simoncini@uniroma2.it</a:t>
            </a:r>
            <a:endParaRPr lang="it-IT" dirty="0" smtClean="0"/>
          </a:p>
          <a:p>
            <a:r>
              <a:rPr lang="it-IT" dirty="0" smtClean="0">
                <a:hlinkClick r:id="rId6"/>
              </a:rPr>
              <a:t>Alessandro.simoncini.90@gmail.com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Tel. (+39) 3395604495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ttà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Città.thmx</Template>
  <TotalTime>930</TotalTime>
  <Words>229</Words>
  <Application>Microsoft Macintosh PowerPoint</Application>
  <PresentationFormat>Presentazione su schermo (4:3)</PresentationFormat>
  <Paragraphs>56</Paragraphs>
  <Slides>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Città</vt:lpstr>
      <vt:lpstr>Sviluppo di un   DISSIPATORE DI CALORE DI TIPO ATTIVO PER IL RAFFREDDAMENTO DELL’ELETTRONICA DI POTENZA  di Ing. Alessandro Simoncini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AN ACTIVE HEAT SINK FOR THE POWER ELECTRONIC COOLING</dc:title>
  <dc:creator>Fabrizio Simoncini</dc:creator>
  <cp:lastModifiedBy>Fabrizio Simoncini</cp:lastModifiedBy>
  <cp:revision>74</cp:revision>
  <dcterms:created xsi:type="dcterms:W3CDTF">2015-04-24T12:22:34Z</dcterms:created>
  <dcterms:modified xsi:type="dcterms:W3CDTF">2015-05-21T08:37:37Z</dcterms:modified>
</cp:coreProperties>
</file>